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58" r:id="rId10"/>
    <p:sldId id="266" r:id="rId11"/>
    <p:sldId id="267" r:id="rId12"/>
    <p:sldId id="268" r:id="rId13"/>
    <p:sldId id="269" r:id="rId14"/>
    <p:sldId id="303" r:id="rId15"/>
    <p:sldId id="304" r:id="rId16"/>
    <p:sldId id="270" r:id="rId17"/>
    <p:sldId id="302" r:id="rId18"/>
    <p:sldId id="272" r:id="rId19"/>
    <p:sldId id="271" r:id="rId20"/>
    <p:sldId id="305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  <p:sldId id="297" r:id="rId43"/>
    <p:sldId id="300" r:id="rId44"/>
    <p:sldId id="299" r:id="rId45"/>
    <p:sldId id="301" r:id="rId46"/>
    <p:sldId id="288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606"/>
    <a:srgbClr val="008200"/>
    <a:srgbClr val="0A0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74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11" Type="http://schemas.openxmlformats.org/officeDocument/2006/relationships/image" Target="../media/image610.png"/><Relationship Id="rId5" Type="http://schemas.openxmlformats.org/officeDocument/2006/relationships/image" Target="../media/image550.png"/><Relationship Id="rId10" Type="http://schemas.openxmlformats.org/officeDocument/2006/relationships/image" Target="../media/image600.png"/><Relationship Id="rId4" Type="http://schemas.openxmlformats.org/officeDocument/2006/relationships/image" Target="../media/image540.png"/><Relationship Id="rId9" Type="http://schemas.openxmlformats.org/officeDocument/2006/relationships/image" Target="../media/image5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5.png"/><Relationship Id="rId7" Type="http://schemas.openxmlformats.org/officeDocument/2006/relationships/image" Target="../media/image9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5.png"/><Relationship Id="rId7" Type="http://schemas.openxmlformats.org/officeDocument/2006/relationships/image" Target="../media/image9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png"/><Relationship Id="rId4" Type="http://schemas.openxmlformats.org/officeDocument/2006/relationships/image" Target="../media/image86.png"/><Relationship Id="rId9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第九章：聚类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主讲：连德</a:t>
            </a:r>
            <a:r>
              <a:rPr lang="zh-CN" altLang="en-US" smtClean="0"/>
              <a:t>富 特任教授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博士生导师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2"/>
              </a:rPr>
              <a:t>liandefu@ustc.edu.cn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手机：</a:t>
            </a:r>
            <a:r>
              <a:rPr lang="en-US" altLang="zh-CN" dirty="0" smtClean="0"/>
              <a:t>13739227137</a:t>
            </a:r>
          </a:p>
          <a:p>
            <a:pPr algn="l"/>
            <a:r>
              <a:rPr lang="zh-CN" altLang="en-US" dirty="0" smtClean="0"/>
              <a:t>主页：</a:t>
            </a:r>
            <a:r>
              <a:rPr lang="en-US" altLang="zh-CN" dirty="0" smtClean="0">
                <a:hlinkClick r:id="rId3"/>
              </a:rPr>
              <a:t>http://staff.ustc.edu.cn/~liandefu</a:t>
            </a:r>
            <a:endParaRPr lang="en-US" altLang="zh-CN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2022</a:t>
            </a:r>
            <a:r>
              <a:rPr lang="zh-CN" altLang="en-US" smtClean="0"/>
              <a:t>年秋季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距离度量的性质：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常用距离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77312" y="2109393"/>
                <a:ext cx="5266592" cy="13685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非负性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同一性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当且仅当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对称性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传递性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312" y="2109393"/>
                <a:ext cx="5266592" cy="1368580"/>
              </a:xfrm>
              <a:prstGeom prst="rect">
                <a:avLst/>
              </a:prstGeom>
              <a:blipFill>
                <a:blip r:embed="rId2"/>
                <a:stretch>
                  <a:fillRect l="-1043" t="-889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4563231"/>
                <a:ext cx="3685688" cy="914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𝑖𝑢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𝑗𝑢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4563231"/>
                <a:ext cx="3685688" cy="914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2314522" y="4197644"/>
            <a:ext cx="4192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zh-CN" altLang="en-US" dirty="0"/>
              <a:t>闵可夫斯基距离（</a:t>
            </a:r>
            <a:r>
              <a:rPr lang="en-US" altLang="zh-CN" dirty="0" err="1"/>
              <a:t>Minkowski</a:t>
            </a:r>
            <a:r>
              <a:rPr lang="en-US" altLang="zh-CN" dirty="0"/>
              <a:t> distance</a:t>
            </a:r>
            <a:r>
              <a:rPr lang="zh-CN" altLang="en-US" dirty="0"/>
              <a:t>）</a:t>
            </a:r>
            <a:r>
              <a:rPr lang="en-US" altLang="zh-CN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760541" y="5664427"/>
                <a:ext cx="3746154" cy="748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indent="0">
                  <a:spcBef>
                    <a:spcPts val="75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dirty="0" smtClean="0"/>
                  <a:t>：欧式距离</a:t>
                </a:r>
                <a:endParaRPr lang="en-US" altLang="zh-CN" dirty="0" smtClean="0"/>
              </a:p>
              <a:p>
                <a:pPr marL="0" lvl="1" indent="0">
                  <a:spcBef>
                    <a:spcPts val="75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 smtClean="0"/>
                  <a:t>：曼哈顿距离，也称街区距离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41" y="5664427"/>
                <a:ext cx="3746154" cy="748923"/>
              </a:xfrm>
              <a:prstGeom prst="rect">
                <a:avLst/>
              </a:prstGeom>
              <a:blipFill>
                <a:blip r:embed="rId4"/>
                <a:stretch>
                  <a:fillRect t="-4065" r="-814" b="-12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6176250" y="5473839"/>
            <a:ext cx="266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主要应用连续属性上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17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处理离散属性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如果属性取值可比较，比如定义域</a:t>
                </a:r>
                <a:r>
                  <a:rPr lang="en-US" altLang="zh-CN" dirty="0" smtClean="0"/>
                  <a:t>{</a:t>
                </a:r>
                <a:r>
                  <a:rPr lang="zh-CN" altLang="en-US" dirty="0"/>
                  <a:t>少年、中年、老年</a:t>
                </a:r>
                <a:r>
                  <a:rPr lang="en-US" altLang="zh-CN" dirty="0" smtClean="0"/>
                  <a:t>}</a:t>
                </a:r>
                <a:r>
                  <a:rPr lang="zh-CN" altLang="en-US" dirty="0" smtClean="0"/>
                  <a:t>。那么可以用 </a:t>
                </a:r>
                <a:r>
                  <a:rPr lang="en-US" altLang="zh-CN" dirty="0" smtClean="0"/>
                  <a:t>{1,2,3}</a:t>
                </a:r>
                <a:r>
                  <a:rPr lang="zh-CN" altLang="en-US" dirty="0" smtClean="0"/>
                  <a:t>数值来表示，而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与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比较接近，与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比较远，可以直接计算距离。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如果属性取值不可比，比如定义域为</a:t>
                </a:r>
                <a:r>
                  <a:rPr lang="en-US" altLang="zh-CN" dirty="0" smtClean="0"/>
                  <a:t>{</a:t>
                </a:r>
                <a:r>
                  <a:rPr lang="zh-CN" altLang="en-US" dirty="0" smtClean="0"/>
                  <a:t>飞机、火车、轮船</a:t>
                </a:r>
                <a:r>
                  <a:rPr lang="en-US" altLang="zh-CN" dirty="0" smtClean="0"/>
                  <a:t>}</a:t>
                </a:r>
                <a:r>
                  <a:rPr lang="zh-CN" altLang="en-US" dirty="0" smtClean="0"/>
                  <a:t>。那么无法计算距离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r>
                  <a:rPr lang="zh-CN" altLang="en-US" dirty="0" smtClean="0"/>
                  <a:t>采样</a:t>
                </a:r>
                <a:r>
                  <a:rPr lang="en-US" altLang="zh-CN" dirty="0" smtClean="0"/>
                  <a:t>VDM (Value </a:t>
                </a:r>
                <a:r>
                  <a:rPr lang="en-US" altLang="zh-CN" dirty="0"/>
                  <a:t>Difference </a:t>
                </a:r>
                <a:r>
                  <a:rPr lang="en-US" altLang="zh-CN" dirty="0" smtClean="0"/>
                  <a:t>Metric) </a:t>
                </a:r>
                <a:r>
                  <a:rPr lang="zh-CN" altLang="en-US" dirty="0" smtClean="0"/>
                  <a:t>来处理无序属性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pPr lvl="1"/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dirty="0" smtClean="0"/>
                  <a:t>表示属性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上取值为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的样本数，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表示在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个样本簇</a:t>
                </a:r>
                <a:r>
                  <a:rPr lang="zh-CN" altLang="en-US" dirty="0" smtClean="0"/>
                  <a:t>中在属性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上取值为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的样本数。则属性</a:t>
                </a:r>
                <a:r>
                  <a:rPr lang="en-US" altLang="zh-CN" dirty="0" smtClean="0"/>
                  <a:t>u</a:t>
                </a:r>
                <a:r>
                  <a:rPr lang="zh-CN" altLang="en-US" dirty="0" smtClean="0"/>
                  <a:t>在两个离散值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en-US" altLang="zh-CN" dirty="0" smtClean="0"/>
                  <a:t>VDM</a:t>
                </a:r>
                <a:r>
                  <a:rPr lang="zh-CN" altLang="en-US" dirty="0" smtClean="0"/>
                  <a:t>距离为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19410" y="5150024"/>
                <a:ext cx="3705180" cy="876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𝑉𝐷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410" y="5150024"/>
                <a:ext cx="3705180" cy="8769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94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处理混合属性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加权距离（样本中不同属性的重要性不同时）：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加权闵可夫斯基距离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2034178"/>
                <a:ext cx="6081066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MinkovD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𝑖𝑢</m:t>
                                          </m:r>
                                        </m:sub>
                                      </m:s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  <m:t>𝑗𝑢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𝑉𝐷</m:t>
                              </m:r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𝑖𝑢</m:t>
                                      </m:r>
                                    </m:sub>
                                  </m:s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𝑗𝑢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034178"/>
                <a:ext cx="6081066" cy="9840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560721" y="4714064"/>
                <a:ext cx="6163408" cy="659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𝑤𝑚𝑘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𝑗𝑛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721" y="4714064"/>
                <a:ext cx="6163408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10613" y="5634706"/>
                <a:ext cx="2379754" cy="3703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/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≥0,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13" y="5634706"/>
                <a:ext cx="2379754" cy="370358"/>
              </a:xfrm>
              <a:prstGeom prst="rect">
                <a:avLst/>
              </a:prstGeom>
              <a:blipFill>
                <a:blip r:embed="rId4"/>
                <a:stretch>
                  <a:fillRect l="-2308" t="-118033" b="-18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00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也称为“基于原型的聚类” </a:t>
            </a:r>
            <a:r>
              <a:rPr lang="en-US" altLang="zh-CN" dirty="0"/>
              <a:t>(prototype-based clustering)</a:t>
            </a:r>
            <a:r>
              <a:rPr lang="zh-CN" altLang="en-US" dirty="0"/>
              <a:t>，此类算法假设聚类结构能通过一组原型刻画。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算法过程：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通常情况下，算法先对原型进行初始化，再对原型进行迭代更新求解。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介绍</a:t>
            </a:r>
            <a:r>
              <a:rPr lang="zh-CN" altLang="en-US" dirty="0"/>
              <a:t>几种著名的原型聚类算法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i="1" dirty="0">
                <a:cs typeface="Times New Roman" pitchFamily="18" charset="0"/>
              </a:rPr>
              <a:t>      k</a:t>
            </a:r>
            <a:r>
              <a:rPr lang="zh-CN" altLang="en-US" dirty="0"/>
              <a:t>均值算法、学习向量量化算法、高斯混合聚类算法。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7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38318" y="2357791"/>
            <a:ext cx="5388039" cy="24745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算法流程</a:t>
            </a:r>
            <a:r>
              <a:rPr lang="zh-CN" altLang="en-US" sz="2400" dirty="0"/>
              <a:t>（迭代优化）：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/>
              <a:t>初始化每个簇的均值向量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repeat</a:t>
            </a:r>
          </a:p>
          <a:p>
            <a:pPr lvl="1">
              <a:lnSpc>
                <a:spcPct val="120000"/>
              </a:lnSpc>
            </a:pPr>
            <a:r>
              <a:rPr lang="en-US" altLang="en-US" sz="2100" dirty="0" smtClean="0"/>
              <a:t>	1</a:t>
            </a:r>
            <a:r>
              <a:rPr lang="en-US" altLang="en-US" sz="2100" dirty="0"/>
              <a:t>. </a:t>
            </a:r>
            <a:r>
              <a:rPr lang="zh-CN" altLang="en-US" sz="2100" dirty="0" smtClean="0"/>
              <a:t>将每个样本分配给最近的簇；</a:t>
            </a:r>
            <a:endParaRPr lang="zh-CN" altLang="en-US" sz="2100" dirty="0"/>
          </a:p>
          <a:p>
            <a:pPr lvl="1">
              <a:lnSpc>
                <a:spcPct val="120000"/>
              </a:lnSpc>
            </a:pPr>
            <a:r>
              <a:rPr lang="en-US" altLang="zh-CN" sz="2100" dirty="0" smtClean="0"/>
              <a:t>	2</a:t>
            </a:r>
            <a:r>
              <a:rPr lang="en-US" altLang="zh-CN" sz="2100" dirty="0"/>
              <a:t>. </a:t>
            </a:r>
            <a:r>
              <a:rPr lang="zh-CN" altLang="en-US" sz="2100" dirty="0" smtClean="0"/>
              <a:t>计算</a:t>
            </a:r>
            <a:r>
              <a:rPr lang="zh-CN" altLang="en-US" sz="2100" dirty="0"/>
              <a:t>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until </a:t>
            </a:r>
            <a:r>
              <a:rPr lang="zh-CN" altLang="en-US" sz="2100" dirty="0"/>
              <a:t>当前均值向量均未更新</a:t>
            </a:r>
          </a:p>
        </p:txBody>
      </p:sp>
    </p:spTree>
    <p:extLst>
      <p:ext uri="{BB962C8B-B14F-4D97-AF65-F5344CB8AC3E}">
        <p14:creationId xmlns:p14="http://schemas.microsoft.com/office/powerpoint/2010/main" val="39690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7" name="Picture 3" descr="G:\Users\lamda\Desktop\figures\kmeans_algo.png"/>
          <p:cNvPicPr>
            <a:picLocks noChangeAspect="1" noChangeArrowheads="1"/>
          </p:cNvPicPr>
          <p:nvPr/>
        </p:nvPicPr>
        <p:blipFill rotWithShape="1">
          <a:blip r:embed="rId2" cstate="print"/>
          <a:srcRect l="713" t="681"/>
          <a:stretch/>
        </p:blipFill>
        <p:spPr bwMode="auto">
          <a:xfrm>
            <a:off x="920496" y="1097280"/>
            <a:ext cx="7272159" cy="5681862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4347982" y="1432137"/>
            <a:ext cx="2723823" cy="3963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0" lvl="1">
              <a:lnSpc>
                <a:spcPct val="120000"/>
              </a:lnSpc>
            </a:pPr>
            <a:r>
              <a:rPr lang="zh-CN" altLang="en-US" dirty="0"/>
              <a:t>初始化每个簇的均值向量</a:t>
            </a:r>
          </a:p>
        </p:txBody>
      </p:sp>
      <p:sp>
        <p:nvSpPr>
          <p:cNvPr id="9" name="矩形 8"/>
          <p:cNvSpPr/>
          <p:nvPr/>
        </p:nvSpPr>
        <p:spPr>
          <a:xfrm>
            <a:off x="5124172" y="2283557"/>
            <a:ext cx="295465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将每个样本分配给最近的簇</a:t>
            </a:r>
          </a:p>
        </p:txBody>
      </p:sp>
      <p:sp>
        <p:nvSpPr>
          <p:cNvPr id="10" name="矩形 9"/>
          <p:cNvSpPr/>
          <p:nvPr/>
        </p:nvSpPr>
        <p:spPr>
          <a:xfrm>
            <a:off x="5124172" y="4148986"/>
            <a:ext cx="249299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计算每个簇的均值向量</a:t>
            </a:r>
          </a:p>
        </p:txBody>
      </p:sp>
      <p:sp>
        <p:nvSpPr>
          <p:cNvPr id="11" name="矩形 10"/>
          <p:cNvSpPr/>
          <p:nvPr/>
        </p:nvSpPr>
        <p:spPr>
          <a:xfrm>
            <a:off x="920496" y="1888162"/>
            <a:ext cx="5778478" cy="31832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20495" y="2681394"/>
            <a:ext cx="7158331" cy="119486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20494" y="3927514"/>
            <a:ext cx="7158331" cy="19266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586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  <a:r>
              <a:rPr lang="zh-CN" altLang="en-US" dirty="0" smtClean="0"/>
              <a:t>聚类</a:t>
            </a:r>
            <a:r>
              <a:rPr lang="en-US" altLang="zh-CN" dirty="0" smtClean="0"/>
              <a:t>—K</a:t>
            </a:r>
            <a:r>
              <a:rPr lang="zh-CN" altLang="en-US" dirty="0" smtClean="0"/>
              <a:t>均值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给定数据集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均值算法针对聚类所得簇</a:t>
                </a:r>
                <a:r>
                  <a:rPr lang="zh-CN" altLang="en-US" dirty="0"/>
                  <a:t>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最小化平方误差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43063" y="2315022"/>
                <a:ext cx="2804422" cy="10475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315022"/>
                <a:ext cx="2804422" cy="10475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574347" y="2427360"/>
                <a:ext cx="2008690" cy="916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47" y="2427360"/>
                <a:ext cx="2008690" cy="916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75145" y="3579040"/>
                <a:ext cx="739371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altLang="zh-CN" sz="21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100" dirty="0" smtClean="0"/>
                  <a:t>值</a:t>
                </a:r>
                <a:r>
                  <a:rPr lang="zh-CN" altLang="en-US" sz="2100" dirty="0"/>
                  <a:t>在一定程度上刻画了簇内样本围绕簇均值向量的紧密程度</a:t>
                </a:r>
                <a:r>
                  <a:rPr lang="zh-CN" altLang="en-US" sz="21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zh-CN" altLang="en-US" sz="2100" dirty="0" smtClean="0"/>
                  <a:t>值</a:t>
                </a:r>
                <a:r>
                  <a:rPr lang="zh-CN" altLang="en-US" sz="2100" dirty="0"/>
                  <a:t>越小，则簇内样本相似度越高。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45" y="3579040"/>
                <a:ext cx="7393710" cy="738664"/>
              </a:xfrm>
              <a:prstGeom prst="rect">
                <a:avLst/>
              </a:prstGeom>
              <a:blipFill>
                <a:blip r:embed="rId5"/>
                <a:stretch>
                  <a:fillRect l="-83" t="-4959" r="-4620" b="-16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76363" y="4341763"/>
                <a:ext cx="3208699" cy="9745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d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363" y="4341763"/>
                <a:ext cx="3208699" cy="9745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31415" y="5459550"/>
                <a:ext cx="2391873" cy="432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0,…,1,…,0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415" y="5459550"/>
                <a:ext cx="2391873" cy="432298"/>
              </a:xfrm>
              <a:prstGeom prst="rect">
                <a:avLst/>
              </a:prstGeom>
              <a:blipFill>
                <a:blip r:embed="rId7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227878" y="5825806"/>
                <a:ext cx="304800" cy="36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878" y="5825806"/>
                <a:ext cx="304800" cy="360000"/>
              </a:xfrm>
              <a:prstGeom prst="rect">
                <a:avLst/>
              </a:prstGeom>
              <a:blipFill>
                <a:blip r:embed="rId8"/>
                <a:stretch>
                  <a:fillRect r="-2000"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2676168" y="5825806"/>
            <a:ext cx="181332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880578" y="5825806"/>
            <a:ext cx="181332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950166" y="5517578"/>
                <a:ext cx="2938305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66" y="5517578"/>
                <a:ext cx="2938305" cy="374270"/>
              </a:xfrm>
              <a:prstGeom prst="rect">
                <a:avLst/>
              </a:prstGeom>
              <a:blipFill>
                <a:blip r:embed="rId9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450743" y="4642454"/>
                <a:ext cx="1572675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743" y="4642454"/>
                <a:ext cx="1572675" cy="373179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997379" y="4255484"/>
                <a:ext cx="1115305" cy="1231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379" y="4255484"/>
                <a:ext cx="1115305" cy="12319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5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优化问题：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28650" y="2586391"/>
            <a:ext cx="7738416" cy="2859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/>
              <a:t>算法流程</a:t>
            </a:r>
            <a:r>
              <a:rPr lang="zh-CN" altLang="en-US" sz="2400" dirty="0"/>
              <a:t>（迭代优化）：</a:t>
            </a:r>
          </a:p>
          <a:p>
            <a:pPr lvl="1">
              <a:lnSpc>
                <a:spcPct val="120000"/>
              </a:lnSpc>
            </a:pPr>
            <a:r>
              <a:rPr lang="zh-CN" altLang="en-US" sz="2100" dirty="0"/>
              <a:t>初始化每个簇的均值向量</a:t>
            </a:r>
          </a:p>
          <a:p>
            <a:pPr lvl="1">
              <a:lnSpc>
                <a:spcPct val="120000"/>
              </a:lnSpc>
            </a:pPr>
            <a:r>
              <a:rPr lang="en-US" altLang="zh-CN" sz="2100" b="1" dirty="0"/>
              <a:t>repeat</a:t>
            </a:r>
          </a:p>
          <a:p>
            <a:pPr lvl="1">
              <a:lnSpc>
                <a:spcPct val="120000"/>
              </a:lnSpc>
            </a:pPr>
            <a:r>
              <a:rPr lang="en-US" altLang="en-US" sz="2100" dirty="0" smtClean="0"/>
              <a:t>	1</a:t>
            </a:r>
            <a:r>
              <a:rPr lang="en-US" altLang="en-US" sz="2100" dirty="0"/>
              <a:t>. </a:t>
            </a:r>
            <a:r>
              <a:rPr lang="zh-CN" altLang="en-US" sz="2100" dirty="0" smtClean="0"/>
              <a:t>将每个样本分配给最近的簇；</a:t>
            </a:r>
            <a:endParaRPr lang="zh-CN" altLang="en-US" sz="2100" dirty="0"/>
          </a:p>
          <a:p>
            <a:pPr lvl="1">
              <a:lnSpc>
                <a:spcPct val="120000"/>
              </a:lnSpc>
              <a:spcBef>
                <a:spcPts val="1500"/>
              </a:spcBef>
            </a:pPr>
            <a:r>
              <a:rPr lang="en-US" altLang="zh-CN" sz="2100" dirty="0" smtClean="0"/>
              <a:t>	2</a:t>
            </a:r>
            <a:r>
              <a:rPr lang="en-US" altLang="zh-CN" sz="2100" dirty="0"/>
              <a:t>. </a:t>
            </a:r>
            <a:r>
              <a:rPr lang="zh-CN" altLang="en-US" sz="2100" dirty="0" smtClean="0"/>
              <a:t>计算</a:t>
            </a:r>
            <a:r>
              <a:rPr lang="zh-CN" altLang="en-US" sz="2100" dirty="0"/>
              <a:t>每个簇的</a:t>
            </a:r>
            <a:r>
              <a:rPr lang="zh-CN" altLang="en-US" sz="2100" dirty="0" smtClean="0"/>
              <a:t>均值向量；</a:t>
            </a:r>
            <a:endParaRPr lang="en-US" altLang="zh-CN" sz="2100" b="1" dirty="0" smtClean="0"/>
          </a:p>
          <a:p>
            <a:pPr lvl="1">
              <a:lnSpc>
                <a:spcPct val="120000"/>
              </a:lnSpc>
              <a:spcBef>
                <a:spcPts val="1500"/>
              </a:spcBef>
            </a:pPr>
            <a:r>
              <a:rPr lang="en-US" altLang="zh-CN" sz="2100" b="1" dirty="0" smtClean="0"/>
              <a:t>until </a:t>
            </a:r>
            <a:r>
              <a:rPr lang="zh-CN" altLang="en-US" sz="2100" dirty="0"/>
              <a:t>当前均值向量均未更新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60877" y="3794786"/>
                <a:ext cx="2940292" cy="5405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877" y="3794786"/>
                <a:ext cx="2940292" cy="540533"/>
              </a:xfrm>
              <a:prstGeom prst="rect">
                <a:avLst/>
              </a:prstGeom>
              <a:blipFill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252087" y="4333421"/>
                <a:ext cx="2687018" cy="5790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087" y="4333421"/>
                <a:ext cx="2687018" cy="579005"/>
              </a:xfrm>
              <a:prstGeom prst="rect">
                <a:avLst/>
              </a:prstGeom>
              <a:blipFill>
                <a:blip r:embed="rId4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43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由于样本间互不依赖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考虑求解第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个样本的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11114" y="3338161"/>
                <a:ext cx="2108911" cy="642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⊤</m:t>
                                      </m:r>
                                    </m:sup>
                                  </m:sSubSup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14" y="3338161"/>
                <a:ext cx="2108911" cy="642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99400" y="4595860"/>
                <a:ext cx="7915950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𝑖𝑐</m:t>
                        </m:r>
                      </m:sub>
                    </m:sSub>
                  </m:oMath>
                </a14:m>
                <a:r>
                  <a:rPr lang="zh-CN" altLang="en-US" sz="2100" dirty="0" smtClean="0"/>
                  <a:t>在所有的</a:t>
                </a:r>
                <a:r>
                  <a:rPr lang="en-US" altLang="zh-CN" sz="2100" dirty="0" smtClean="0"/>
                  <a:t>c</a:t>
                </a:r>
                <a:r>
                  <a:rPr lang="zh-CN" altLang="en-US" sz="2100" dirty="0" smtClean="0"/>
                  <a:t>中只能有一个地方取值为</a:t>
                </a:r>
                <a:r>
                  <a:rPr lang="en-US" altLang="zh-CN" sz="2100" dirty="0" smtClean="0"/>
                  <a:t>1</a:t>
                </a:r>
                <a:r>
                  <a:rPr lang="zh-CN" altLang="en-US" sz="2100" dirty="0" smtClean="0"/>
                  <a:t>，其余均为</a:t>
                </a:r>
                <a:r>
                  <a:rPr lang="en-US" altLang="zh-CN" sz="2100" dirty="0" smtClean="0"/>
                  <a:t>0</a:t>
                </a:r>
                <a:r>
                  <a:rPr lang="zh-CN" altLang="en-US" sz="2100" dirty="0" smtClean="0"/>
                  <a:t>，即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𝑖𝑐</m:t>
                            </m:r>
                          </m:sub>
                        </m:sSub>
                      </m:e>
                    </m:nary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00" y="4595860"/>
                <a:ext cx="7915950" cy="415498"/>
              </a:xfrm>
              <a:prstGeom prst="rect">
                <a:avLst/>
              </a:prstGeom>
              <a:blipFill>
                <a:blip r:embed="rId4"/>
                <a:stretch>
                  <a:fillRect t="-123529" b="-189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956709" y="3089456"/>
                <a:ext cx="2551661" cy="10588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𝑖𝑐</m:t>
                                      </m:r>
                                    </m:sub>
                                  </m:sSub>
                                </m:e>
                              </m:nary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709" y="3089456"/>
                <a:ext cx="2551661" cy="1058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933108" y="3464918"/>
                <a:ext cx="1839478" cy="512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08" y="3464918"/>
                <a:ext cx="1839478" cy="5129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左右箭头 12"/>
          <p:cNvSpPr/>
          <p:nvPr/>
        </p:nvSpPr>
        <p:spPr>
          <a:xfrm>
            <a:off x="5539892" y="3618896"/>
            <a:ext cx="414236" cy="20500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5782128" y="4068817"/>
                <a:ext cx="31898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将样本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划分给距离最近的簇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28" y="4068817"/>
                <a:ext cx="3189872" cy="369332"/>
              </a:xfrm>
              <a:prstGeom prst="rect">
                <a:avLst/>
              </a:prstGeom>
              <a:blipFill>
                <a:blip r:embed="rId7"/>
                <a:stretch>
                  <a:fillRect l="-1721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进一步考虑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r>
                  <a:rPr lang="zh-CN" altLang="en-US" dirty="0"/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zh-CN" altLang="en-US" dirty="0" smtClean="0"/>
                  <a:t>关于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 smtClean="0"/>
                  <a:t>的梯度，令其等于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，则</a:t>
                </a:r>
                <a:endParaRPr lang="en-US" altLang="zh-CN" dirty="0" smtClean="0"/>
              </a:p>
              <a:p>
                <a:endParaRPr lang="en-US" altLang="zh-CN" b="1" dirty="0"/>
              </a:p>
              <a:p>
                <a:endParaRPr lang="zh-CN" alt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179207" y="2758166"/>
                <a:ext cx="2870209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⊤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Sup>
                                      <m:sSubSup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⊤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b="1" i="1">
                                                <a:latin typeface="Cambria Math" panose="02040503050406030204" pitchFamily="18" charset="0"/>
                                              </a:rPr>
                                              <m:t>𝒕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207" y="2758166"/>
                <a:ext cx="2870209" cy="12416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82531" y="2758166"/>
                <a:ext cx="2151871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31" y="2758166"/>
                <a:ext cx="2151871" cy="1241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28650" y="2758166"/>
                <a:ext cx="2726516" cy="1231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58166"/>
                <a:ext cx="2726516" cy="1231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208227" y="4135758"/>
                <a:ext cx="2647263" cy="11755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227" y="4135758"/>
                <a:ext cx="2647263" cy="11755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0316" y="4262451"/>
                <a:ext cx="1522725" cy="12416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16" y="4262451"/>
                <a:ext cx="1522725" cy="12416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91908" y="4235745"/>
                <a:ext cx="1377621" cy="1295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908" y="4235745"/>
                <a:ext cx="1377621" cy="12950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6666" y="5774117"/>
                <a:ext cx="1964640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666" y="5774117"/>
                <a:ext cx="1964640" cy="375552"/>
              </a:xfrm>
              <a:prstGeom prst="rect">
                <a:avLst/>
              </a:prstGeom>
              <a:blipFill>
                <a:blip r:embed="rId9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610130" y="5115671"/>
                <a:ext cx="1692386" cy="16709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nary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130" y="5115671"/>
                <a:ext cx="1692386" cy="16709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09098" y="2386227"/>
                <a:ext cx="2258439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p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</m:d>
                        </m:e>
                        <m:sup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altLang="zh-CN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altLang="zh-CN" sz="2100" b="1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8" y="2386227"/>
                <a:ext cx="2258439" cy="422744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0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机器学习分类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00125" y="2085975"/>
            <a:ext cx="5124450" cy="10287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00125" y="3204194"/>
            <a:ext cx="5124450" cy="6343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628650" y="1482106"/>
            <a:ext cx="7886700" cy="4932533"/>
          </a:xfrm>
        </p:spPr>
        <p:txBody>
          <a:bodyPr/>
          <a:lstStyle/>
          <a:p>
            <a:r>
              <a:rPr lang="zh-CN" altLang="en-US" dirty="0"/>
              <a:t>按照标记区分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分类：标记为</a:t>
            </a:r>
            <a:r>
              <a:rPr lang="zh-CN" altLang="en-US" dirty="0">
                <a:solidFill>
                  <a:schemeClr val="bg1"/>
                </a:solidFill>
              </a:rPr>
              <a:t>离散值（二分类、多分类）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回归：标记为</a:t>
            </a:r>
            <a:r>
              <a:rPr lang="zh-CN" altLang="en-US" dirty="0">
                <a:solidFill>
                  <a:schemeClr val="bg1"/>
                </a:solidFill>
              </a:rPr>
              <a:t>连续值（瓜的成熟度）</a:t>
            </a:r>
            <a:endParaRPr lang="en-US" altLang="zh-CN" dirty="0">
              <a:solidFill>
                <a:schemeClr val="bg1"/>
              </a:solidFill>
            </a:endParaRP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聚类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</a:rPr>
              <a:t>没有标记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496050" y="2210484"/>
            <a:ext cx="212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</a:rPr>
              <a:t>监督学习</a:t>
            </a:r>
            <a:endParaRPr lang="en-US" altLang="zh-CN" dirty="0" smtClean="0">
              <a:solidFill>
                <a:schemeClr val="accent5"/>
              </a:solidFill>
            </a:endParaRPr>
          </a:p>
          <a:p>
            <a:r>
              <a:rPr lang="en-US" altLang="zh-CN" dirty="0" smtClean="0">
                <a:solidFill>
                  <a:schemeClr val="accent5"/>
                </a:solidFill>
              </a:rPr>
              <a:t>Supervised Learning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7" name="右大括号 16"/>
          <p:cNvSpPr/>
          <p:nvPr/>
        </p:nvSpPr>
        <p:spPr>
          <a:xfrm>
            <a:off x="6191250" y="2103470"/>
            <a:ext cx="200025" cy="993710"/>
          </a:xfrm>
          <a:prstGeom prst="rightBrace">
            <a:avLst>
              <a:gd name="adj1" fmla="val 12419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大括号 17"/>
          <p:cNvSpPr/>
          <p:nvPr/>
        </p:nvSpPr>
        <p:spPr>
          <a:xfrm>
            <a:off x="6191250" y="3211479"/>
            <a:ext cx="200025" cy="616886"/>
          </a:xfrm>
          <a:prstGeom prst="rightBrace">
            <a:avLst>
              <a:gd name="adj1" fmla="val 124198"/>
              <a:gd name="adj2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96050" y="3211479"/>
            <a:ext cx="239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无监督学习</a:t>
            </a:r>
            <a:endParaRPr lang="en-US" altLang="zh-CN" dirty="0" smtClean="0">
              <a:solidFill>
                <a:schemeClr val="accent6"/>
              </a:solidFill>
            </a:endParaRPr>
          </a:p>
          <a:p>
            <a:r>
              <a:rPr lang="en-US" altLang="zh-CN" dirty="0" smtClean="0">
                <a:solidFill>
                  <a:schemeClr val="accent6"/>
                </a:solidFill>
              </a:rPr>
              <a:t>Unsupervised Learning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04534" y="4452672"/>
            <a:ext cx="645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聚类：将数据集中的样本划分为若干个通常是</a:t>
            </a:r>
            <a:r>
              <a:rPr lang="zh-CN" altLang="en-US" dirty="0" smtClean="0">
                <a:solidFill>
                  <a:srgbClr val="FF0000"/>
                </a:solidFill>
              </a:rPr>
              <a:t>不相交的子集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03214" y="5015710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每个子集称为一个簇（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sp>
        <p:nvSpPr>
          <p:cNvPr id="22" name="矩形 21"/>
          <p:cNvSpPr/>
          <p:nvPr/>
        </p:nvSpPr>
        <p:spPr>
          <a:xfrm>
            <a:off x="6063481" y="5578748"/>
            <a:ext cx="23035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浅色瓜、深色瓜</a:t>
            </a:r>
            <a:endParaRPr lang="en-US" altLang="zh-CN" dirty="0"/>
          </a:p>
          <a:p>
            <a:r>
              <a:rPr lang="zh-CN" altLang="en-US" dirty="0"/>
              <a:t>有籽瓜、无籽瓜</a:t>
            </a:r>
            <a:endParaRPr lang="en-US" altLang="zh-CN" dirty="0"/>
          </a:p>
          <a:p>
            <a:r>
              <a:rPr lang="zh-CN" altLang="en-US" dirty="0"/>
              <a:t>本地瓜、外地瓜</a:t>
            </a:r>
          </a:p>
        </p:txBody>
      </p:sp>
    </p:spTree>
    <p:extLst>
      <p:ext uri="{BB962C8B-B14F-4D97-AF65-F5344CB8AC3E}">
        <p14:creationId xmlns:p14="http://schemas.microsoft.com/office/powerpoint/2010/main" val="133193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—K</a:t>
            </a:r>
            <a:r>
              <a:rPr lang="zh-CN" altLang="en-US" dirty="0"/>
              <a:t>均值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1026" name="Picture 2" descr="File:K-means convergence.gif - Wikimedia Comm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79" y="1496845"/>
            <a:ext cx="5165241" cy="5019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</a:t>
            </a:r>
            <a:r>
              <a:rPr lang="zh-CN" altLang="en-US" dirty="0" smtClean="0"/>
              <a:t>实例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接下来以表</a:t>
                </a:r>
                <a:r>
                  <a:rPr lang="en-US" altLang="zh-CN" dirty="0"/>
                  <a:t>9-1</a:t>
                </a:r>
                <a:r>
                  <a:rPr lang="zh-CN" altLang="en-US" dirty="0"/>
                  <a:t>的西瓜数据集</a:t>
                </a:r>
                <a:r>
                  <a:rPr lang="en-US" altLang="zh-CN" dirty="0"/>
                  <a:t>4.0</a:t>
                </a:r>
                <a:r>
                  <a:rPr lang="zh-CN" altLang="en-US" dirty="0"/>
                  <a:t>为例，来演示</a:t>
                </a:r>
                <a:r>
                  <a:rPr lang="en-US" altLang="zh-CN" i="1" dirty="0">
                    <a:cs typeface="Times New Roman" pitchFamily="18" charset="0"/>
                  </a:rPr>
                  <a:t>k</a:t>
                </a:r>
                <a:r>
                  <a:rPr lang="zh-CN" altLang="en-US" dirty="0"/>
                  <a:t>均值算法的学习过程。将</a:t>
                </a:r>
                <a:r>
                  <a:rPr lang="zh-CN" altLang="en-US" dirty="0" smtClean="0"/>
                  <a:t>编号为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样本称为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510243"/>
            <a:ext cx="7935971" cy="3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2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/>
                  <a:t>假定聚类簇数</a:t>
                </a:r>
                <a:r>
                  <a:rPr lang="en-US" altLang="zh-CN" i="1" dirty="0">
                    <a:cs typeface="Times New Roman" pitchFamily="18" charset="0"/>
                  </a:rPr>
                  <a:t>k </a:t>
                </a:r>
                <a:r>
                  <a:rPr lang="en-US" altLang="zh-CN" dirty="0"/>
                  <a:t>=</a:t>
                </a:r>
                <a:r>
                  <a:rPr lang="en-US" altLang="zh-CN" sz="1800" dirty="0"/>
                  <a:t>3</a:t>
                </a:r>
                <a:r>
                  <a:rPr lang="zh-CN" altLang="en-US" dirty="0"/>
                  <a:t>，算法开始时，随机选择</a:t>
                </a:r>
                <a:r>
                  <a:rPr lang="en-US" altLang="zh-CN" sz="1800" dirty="0"/>
                  <a:t>3</a:t>
                </a:r>
                <a:r>
                  <a:rPr lang="zh-CN" altLang="en-US" dirty="0"/>
                  <a:t>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27</m:t>
                        </m:r>
                      </m:sub>
                    </m:sSub>
                  </m:oMath>
                </a14:m>
                <a:r>
                  <a:rPr lang="zh-CN" altLang="en-US" dirty="0"/>
                  <a:t>作为初始均值向量，即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0.403,0.237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0.343,0.099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=(0.533,0.472)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dirty="0" smtClean="0"/>
                  <a:t>   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于是</a:t>
                </a:r>
                <a:r>
                  <a:rPr lang="zh-CN" altLang="en-US" dirty="0"/>
                  <a:t>，可以从分别求得新的均值向量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3,0.2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0.3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94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,0.0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66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=(0.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623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,0.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388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不断重复上述过程，如下图所示。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7" t="-1360" r="-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514799"/>
                <a:ext cx="8007350" cy="1061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 smtClean="0"/>
                  <a:t>考察样本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0.697,0.460</m:t>
                        </m:r>
                      </m:e>
                    </m:d>
                  </m:oMath>
                </a14:m>
                <a:r>
                  <a:rPr lang="zh-CN" altLang="en-US" sz="2100" dirty="0" smtClean="0"/>
                  <a:t>，</a:t>
                </a:r>
                <a:r>
                  <a:rPr lang="zh-CN" altLang="en-US" sz="2100" dirty="0"/>
                  <a:t>它与当前均值向量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1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100" dirty="0"/>
                  <a:t>的距离分别为</a:t>
                </a:r>
                <a:r>
                  <a:rPr lang="en-US" altLang="zh-CN" sz="2100" dirty="0" smtClean="0"/>
                  <a:t>0.369, 0.506, 0.166</a:t>
                </a:r>
                <a:r>
                  <a:rPr lang="zh-CN" altLang="en-US" sz="2100" dirty="0"/>
                  <a:t>，因此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100" dirty="0"/>
                  <a:t>将被划入簇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1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100" dirty="0"/>
                  <a:t>中。类似的，对数据集中的所有样本考察一遍后，可得当前簇划分为</a:t>
                </a:r>
                <a:endParaRPr lang="en-US" altLang="zh-CN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14799"/>
                <a:ext cx="8007350" cy="1061829"/>
              </a:xfrm>
              <a:prstGeom prst="rect">
                <a:avLst/>
              </a:prstGeom>
              <a:blipFill>
                <a:blip r:embed="rId3"/>
                <a:stretch>
                  <a:fillRect l="-913" t="-4023" r="-457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28437" y="3648364"/>
                <a:ext cx="62160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437" y="3648364"/>
                <a:ext cx="6216072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>
                <a:cs typeface="Times New Roman" pitchFamily="18" charset="0"/>
              </a:rPr>
              <a:t>k</a:t>
            </a:r>
            <a:r>
              <a:rPr lang="zh-CN" altLang="en-US" dirty="0"/>
              <a:t>均值算法实例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7" name="Picture 2" descr="G:\Users\lamda\Desktop\figures\kmeans_fi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1392" y="1586014"/>
            <a:ext cx="5561215" cy="472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7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</a:t>
            </a:r>
            <a:r>
              <a:rPr lang="zh-CN" altLang="en-US" dirty="0" smtClean="0"/>
              <a:t>聚类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学习</a:t>
            </a:r>
            <a:r>
              <a:rPr lang="zh-CN" altLang="en-US" dirty="0"/>
              <a:t>向量量化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82106"/>
                <a:ext cx="7951932" cy="4932533"/>
              </a:xfrm>
            </p:spPr>
            <p:txBody>
              <a:bodyPr/>
              <a:lstStyle/>
              <a:p>
                <a:r>
                  <a:rPr lang="zh-CN" altLang="en-US" dirty="0" smtClean="0"/>
                  <a:t>学习向量量化（</a:t>
                </a:r>
                <a:r>
                  <a:rPr lang="en-US" altLang="zh-CN" dirty="0"/>
                  <a:t>Learning Vector Quantization, LVQ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endParaRPr lang="zh-CN" altLang="en-US" dirty="0"/>
              </a:p>
              <a:p>
                <a:r>
                  <a:rPr lang="zh-CN" altLang="en-US" dirty="0"/>
                  <a:t>与一般聚类算法不同的是，</a:t>
                </a:r>
                <a:r>
                  <a:rPr lang="en-US" altLang="zh-CN" dirty="0"/>
                  <a:t>LVQ</a:t>
                </a:r>
                <a:r>
                  <a:rPr lang="zh-CN" altLang="en-US" dirty="0"/>
                  <a:t>假设数据样本带有类别标记，学习过程中利用样本的这些监督信息来辅助</a:t>
                </a:r>
                <a:r>
                  <a:rPr lang="zh-CN" altLang="en-US" dirty="0" smtClean="0"/>
                  <a:t>聚类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给定样本集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LVQ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目标是学</a:t>
                </a:r>
                <a:r>
                  <a:rPr lang="zh-CN" altLang="en-US" dirty="0"/>
                  <a:t>得一</a:t>
                </a:r>
                <a:r>
                  <a:rPr lang="zh-CN" altLang="en-US" dirty="0" smtClean="0"/>
                  <a:t>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 smtClean="0"/>
                  <a:t>维</a:t>
                </a:r>
                <a:r>
                  <a:rPr lang="zh-CN" altLang="en-US" dirty="0"/>
                  <a:t>原型向量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zh-CN" altLang="en-US" dirty="0"/>
                  <a:t>，每个原型向量代表一个聚类</a:t>
                </a:r>
                <a:r>
                  <a:rPr lang="zh-CN" altLang="en-US" dirty="0" smtClean="0"/>
                  <a:t>簇，簇标记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𝒴</m:t>
                    </m:r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82106"/>
                <a:ext cx="7951932" cy="4932533"/>
              </a:xfrm>
              <a:blipFill>
                <a:blip r:embed="rId2"/>
                <a:stretch>
                  <a:fillRect l="-766" t="-1360" r="-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5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</a:t>
            </a:r>
            <a:r>
              <a:rPr lang="zh-CN" altLang="en-US" dirty="0"/>
              <a:t>学习向量量化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7" name="Picture 3" descr="G:\Users\lamda\Desktop\figures\LVQ_algo.png"/>
          <p:cNvPicPr>
            <a:picLocks noChangeAspect="1" noChangeArrowheads="1"/>
          </p:cNvPicPr>
          <p:nvPr/>
        </p:nvPicPr>
        <p:blipFill rotWithShape="1">
          <a:blip r:embed="rId2"/>
          <a:srcRect b="1952"/>
          <a:stretch/>
        </p:blipFill>
        <p:spPr bwMode="auto">
          <a:xfrm>
            <a:off x="751691" y="1346202"/>
            <a:ext cx="7256236" cy="5137726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748723" y="3971636"/>
            <a:ext cx="3666260" cy="13115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55703" y="4110396"/>
            <a:ext cx="434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根据两者的类别标记是否一致来对原型向量进行更新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847688" y="5456867"/>
                <a:ext cx="389138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688" y="5456867"/>
                <a:ext cx="3891385" cy="411395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849628" y="5903788"/>
                <a:ext cx="2224903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28" y="5903788"/>
                <a:ext cx="2224903" cy="411395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849627" y="6303548"/>
                <a:ext cx="150079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27" y="6303548"/>
                <a:ext cx="1500795" cy="411395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676079" y="4744938"/>
                <a:ext cx="4319637" cy="6909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，若最近的原型向量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的类别标记相同，则令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zh-CN" altLang="en-US" dirty="0"/>
                  <a:t>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的方向靠拢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79" y="4744938"/>
                <a:ext cx="4319637" cy="690958"/>
              </a:xfrm>
              <a:prstGeom prst="rect">
                <a:avLst/>
              </a:prstGeom>
              <a:blipFill>
                <a:blip r:embed="rId6"/>
                <a:stretch>
                  <a:fillRect l="-1128" t="-4386" r="-1128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8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—</a:t>
            </a:r>
            <a:r>
              <a:rPr lang="zh-CN" altLang="en-US" dirty="0"/>
              <a:t>学习向量量化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7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8744" y="1134716"/>
            <a:ext cx="6602017" cy="5592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058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</a:t>
                </a:r>
                <a:r>
                  <a:rPr lang="zh-CN" altLang="en-US" dirty="0"/>
                  <a:t>与</a:t>
                </a:r>
                <a:r>
                  <a:rPr lang="en-US" altLang="zh-CN" i="1" dirty="0">
                    <a:cs typeface="Times New Roman" pitchFamily="18" charset="0"/>
                  </a:rPr>
                  <a:t>k</a:t>
                </a:r>
                <a:r>
                  <a:rPr lang="zh-CN" altLang="en-US" dirty="0"/>
                  <a:t>均值、</a:t>
                </a:r>
                <a:r>
                  <a:rPr lang="en-US" altLang="zh-CN" dirty="0"/>
                  <a:t>LVQ</a:t>
                </a:r>
                <a:r>
                  <a:rPr lang="zh-CN" altLang="en-US" dirty="0"/>
                  <a:t>用原型向量来刻画聚类结构不同，高斯混合聚类 （</a:t>
                </a:r>
                <a:r>
                  <a:rPr lang="en-US" altLang="zh-CN" dirty="0" smtClean="0"/>
                  <a:t>Mixture-of-Gaussian</a:t>
                </a:r>
                <a:r>
                  <a:rPr lang="zh-CN" altLang="en-US" dirty="0"/>
                  <a:t>）采用概率模型来表达聚类原型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维样本空间中的随机向量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服从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多元高斯分布</a:t>
                </a:r>
                <a:r>
                  <a:rPr lang="zh-CN" altLang="en-US" dirty="0"/>
                  <a:t>，其概率密度函数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zh-CN" altLang="en-US" dirty="0"/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维均值向量，</a:t>
                </a:r>
                <a:r>
                  <a:rPr lang="en-US" altLang="zh-CN" b="1" dirty="0"/>
                  <a:t> </a:t>
                </a:r>
                <a14:m>
                  <m:oMath xmlns:m="http://schemas.openxmlformats.org/officeDocument/2006/math">
                    <m:r>
                      <a:rPr lang="en-US" altLang="zh-CN" b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 smtClean="0"/>
                  <a:t>的</a:t>
                </a:r>
                <a:r>
                  <a:rPr lang="zh-CN" altLang="en-US" dirty="0"/>
                  <a:t>协方差矩阵。也可将概率密度函数记</a:t>
                </a:r>
                <a:r>
                  <a:rPr lang="zh-CN" altLang="en-US" dirty="0" smtClean="0"/>
                  <a:t>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/>
                  <a:t> 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023610" y="3189575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610" y="3189575"/>
                <a:ext cx="5096780" cy="7587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77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高斯混合分布的定义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07364" y="2121944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64" y="2121944"/>
                <a:ext cx="2873607" cy="876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8650" y="3233059"/>
                <a:ext cx="805274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该分布由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dirty="0"/>
                  <a:t>个混合分布组成，每个分布对应一个高斯分布。其中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dirty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是</a:t>
                </a:r>
                <a:r>
                  <a:rPr lang="zh-CN" altLang="en-US" dirty="0" smtClean="0"/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高斯混合成分的参数。而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/>
                  <a:t>为相应的“混合系数”，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nary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33059"/>
                <a:ext cx="8052741" cy="646331"/>
              </a:xfrm>
              <a:prstGeom prst="rect">
                <a:avLst/>
              </a:prstGeom>
              <a:blipFill>
                <a:blip r:embed="rId3"/>
                <a:stretch>
                  <a:fillRect l="-606" t="-25472" b="-10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1818" y="4525470"/>
                <a:ext cx="838661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假设样本的生成过程由高斯混合分布给出：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/>
                  <a:t>     </a:t>
                </a:r>
                <a:r>
                  <a:rPr lang="en-US" altLang="zh-CN" dirty="0" smtClean="0"/>
                  <a:t>(1) </a:t>
                </a:r>
                <a:r>
                  <a:rPr lang="zh-CN" altLang="en-US" dirty="0" smtClean="0"/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定义</a:t>
                </a:r>
                <a:r>
                  <a:rPr lang="zh-CN" altLang="en-US" dirty="0"/>
                  <a:t>的先验分布选择高斯混合成分</a:t>
                </a:r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为选择</a:t>
                </a:r>
                <a:r>
                  <a:rPr lang="zh-CN" altLang="en-US" dirty="0" smtClean="0"/>
                  <a:t>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个成分</a:t>
                </a:r>
                <a:r>
                  <a:rPr lang="zh-CN" altLang="en-US" dirty="0"/>
                  <a:t>的概率；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    (2) </a:t>
                </a:r>
                <a:r>
                  <a:rPr lang="zh-CN" altLang="en-US" dirty="0" smtClean="0"/>
                  <a:t>根据</a:t>
                </a:r>
                <a:r>
                  <a:rPr lang="zh-CN" altLang="en-US" dirty="0"/>
                  <a:t>被选择的混合成分的概率密度函数进行采样，从而生成相应的</a:t>
                </a:r>
                <a:r>
                  <a:rPr lang="zh-CN" altLang="en-US" dirty="0" smtClean="0"/>
                  <a:t>样本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18" y="4525470"/>
                <a:ext cx="8386618" cy="1477328"/>
              </a:xfrm>
              <a:prstGeom prst="rect">
                <a:avLst/>
              </a:prstGeom>
              <a:blipFill>
                <a:blip r:embed="rId4"/>
                <a:stretch>
                  <a:fillRect l="-654" t="-2058" r="-3270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2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927927" y="4017818"/>
            <a:ext cx="1958109" cy="591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92583" y="4839613"/>
            <a:ext cx="314036" cy="591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模型</a:t>
                </a:r>
                <a:r>
                  <a:rPr lang="zh-CN" altLang="en-US" dirty="0"/>
                  <a:t>求解：最大化（对数）</a:t>
                </a:r>
                <a:r>
                  <a:rPr lang="zh-CN" altLang="en-US" dirty="0" smtClean="0"/>
                  <a:t>似然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 smtClean="0"/>
                  <a:t>求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 smtClean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的偏导数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/>
          <p:cNvSpPr/>
          <p:nvPr/>
        </p:nvSpPr>
        <p:spPr>
          <a:xfrm>
            <a:off x="1883208" y="4989802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54826" y="4722537"/>
                <a:ext cx="257621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dirty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826" y="4722537"/>
                <a:ext cx="2576218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650" y="3864843"/>
                <a:ext cx="650732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  <m:sSup>
                            <m:sSup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dirty="0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864843"/>
                <a:ext cx="6507324" cy="8485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2" idx="2"/>
            <a:endCxn id="13" idx="0"/>
          </p:cNvCxnSpPr>
          <p:nvPr/>
        </p:nvCxnSpPr>
        <p:spPr>
          <a:xfrm flipH="1">
            <a:off x="3149601" y="4608945"/>
            <a:ext cx="757381" cy="23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04546" y="5619649"/>
                <a:ext cx="1753429" cy="699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  <m:sub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546" y="5619649"/>
                <a:ext cx="1753429" cy="6999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1880018" y="5823997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269748" y="5656692"/>
            <a:ext cx="309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各混合成分的均值可通过样本加权平均来估计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272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9" grpId="0" animBg="1"/>
      <p:bldP spid="10" grpId="0"/>
      <p:bldP spid="11" grpId="0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聚类：将数据集中的样本划分为若干个通常是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不相交的子集</a:t>
                </a:r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形式化地说，假定样本集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包含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个无标记样本，聚类算法将样本集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 smtClean="0"/>
                  <a:t>划分为</a:t>
                </a:r>
                <a:r>
                  <a:rPr lang="en-US" altLang="zh-CN" dirty="0" smtClean="0"/>
                  <a:t>k</a:t>
                </a:r>
                <a:r>
                  <a:rPr lang="zh-CN" altLang="en-US" dirty="0" smtClean="0"/>
                  <a:t>个不相交的簇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 smtClean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=∅, ∀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 smtClean="0"/>
                  <a:t> 且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zh-CN" altLang="en-US" dirty="0" smtClean="0"/>
                  <a:t>表示样本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的簇标记（</a:t>
                </a:r>
                <a:r>
                  <a:rPr lang="en-US" altLang="zh-CN" dirty="0" smtClean="0"/>
                  <a:t>cluster label</a:t>
                </a:r>
                <a:r>
                  <a:rPr lang="zh-CN" altLang="en-US" dirty="0" smtClean="0"/>
                  <a:t>）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196671" y="4394398"/>
            <a:ext cx="4472041" cy="163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t="48755"/>
          <a:stretch/>
        </p:blipFill>
        <p:spPr>
          <a:xfrm>
            <a:off x="4501660" y="4369194"/>
            <a:ext cx="4428112" cy="16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3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模型</a:t>
                </a:r>
                <a:r>
                  <a:rPr lang="zh-CN" altLang="en-US" dirty="0"/>
                  <a:t>求解：最大化（对数）</a:t>
                </a:r>
                <a:r>
                  <a:rPr lang="zh-CN" altLang="en-US" dirty="0" smtClean="0"/>
                  <a:t>似然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 smtClean="0"/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的偏导数等于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，可得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738318" y="4687280"/>
                <a:ext cx="4782455" cy="711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18" y="4687280"/>
                <a:ext cx="4782455" cy="711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37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模型</a:t>
                </a:r>
                <a:r>
                  <a:rPr lang="zh-CN" altLang="en-US" dirty="0"/>
                  <a:t>求解：最大化（对数）</a:t>
                </a:r>
                <a:r>
                  <a:rPr lang="zh-CN" altLang="en-US" dirty="0" smtClean="0"/>
                  <a:t>似然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 smtClean="0"/>
                  <a:t>考虑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 smtClean="0"/>
                  <a:t>的拉格朗日形式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求其关于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的导数，令其等于</a:t>
                </a:r>
                <a:r>
                  <a:rPr lang="en-US" altLang="zh-CN" dirty="0" smtClean="0"/>
                  <a:t>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200221" y="5350659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699083" y="5078020"/>
                <a:ext cx="344491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83" y="5078020"/>
                <a:ext cx="3444917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665599" y="5942583"/>
                <a:ext cx="4036490" cy="8956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</a:rPr>
                                                <m:t>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</a:rPr>
                                                <m:t>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den>
                              </m:f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599" y="5942583"/>
                <a:ext cx="4036490" cy="8956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1228340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5692620" y="6225150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313040" y="6205732"/>
                <a:ext cx="10390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040" y="6205732"/>
                <a:ext cx="10390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33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9" grpId="0" animBg="1"/>
      <p:bldP spid="20" grpId="0"/>
      <p:bldP spid="21" grpId="0" animBg="1"/>
      <p:bldP spid="22" grpId="0" animBg="1"/>
      <p:bldP spid="23" grpId="0" animBg="1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模型</a:t>
                </a:r>
                <a:r>
                  <a:rPr lang="zh-CN" altLang="en-US" dirty="0"/>
                  <a:t>求解：最大化（对数）</a:t>
                </a:r>
                <a:r>
                  <a:rPr lang="zh-CN" altLang="en-US" dirty="0" smtClean="0"/>
                  <a:t>似然</a:t>
                </a:r>
                <a:endParaRPr lang="en-US" altLang="zh-CN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  <a:p>
                <a:r>
                  <a:rPr lang="zh-CN" altLang="en-US" dirty="0" smtClean="0"/>
                  <a:t>考虑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𝐿𝐿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𝜶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zh-CN" altLang="en-US" dirty="0" smtClean="0"/>
                  <a:t>的拉格朗日形式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求其关于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的导数，令其等于</a:t>
                </a:r>
                <a:r>
                  <a:rPr lang="en-US" altLang="zh-CN" dirty="0" smtClean="0"/>
                  <a:t>0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28" y="1244711"/>
                <a:ext cx="2873607" cy="876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func>
                        <m:func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1" i="1" dirty="0" smtClean="0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  <m:sup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220" y="1346201"/>
                <a:ext cx="5096780" cy="7587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𝐿𝐿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3" y="5078020"/>
                <a:ext cx="546298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1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</m:d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54" y="3751242"/>
                <a:ext cx="3463320" cy="951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右箭头 18"/>
          <p:cNvSpPr/>
          <p:nvPr/>
        </p:nvSpPr>
        <p:spPr>
          <a:xfrm>
            <a:off x="5200221" y="5350659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699083" y="5078020"/>
                <a:ext cx="3282758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𝚺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>
                                              <a:latin typeface="Cambria Math" panose="02040503050406030204" pitchFamily="18" charset="0"/>
                                            </a:rPr>
                                            <m:t>𝚺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083" y="5078020"/>
                <a:ext cx="3282758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010810" y="5931787"/>
                <a:ext cx="1635576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10" y="5931787"/>
                <a:ext cx="1635576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右箭头 21"/>
          <p:cNvSpPr/>
          <p:nvPr/>
        </p:nvSpPr>
        <p:spPr>
          <a:xfrm>
            <a:off x="1228340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3995161" y="6236508"/>
            <a:ext cx="509978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028546" y="5969243"/>
                <a:ext cx="1635576" cy="848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46" y="5969243"/>
                <a:ext cx="1635576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7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3485" y="1182123"/>
            <a:ext cx="6151441" cy="5597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62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密度</a:t>
            </a:r>
            <a:r>
              <a:rPr lang="zh-CN" altLang="en-US" dirty="0"/>
              <a:t>聚类也称为“基于密度的聚类” </a:t>
            </a:r>
            <a:r>
              <a:rPr lang="en-US" altLang="zh-CN" dirty="0"/>
              <a:t>(density-based clustering)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此</a:t>
            </a:r>
            <a:r>
              <a:rPr lang="zh-CN" altLang="en-US" dirty="0"/>
              <a:t>类算法假设聚类结构能通过样本分布的紧密程度来确定。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通常</a:t>
            </a:r>
            <a:r>
              <a:rPr lang="zh-CN" altLang="en-US" dirty="0"/>
              <a:t>情况下，密度聚类算法从样本密度的角度来考察样本之间的可连接性，并基于可连接样本不断扩展聚类簇来获得最终的聚类</a:t>
            </a:r>
            <a:r>
              <a:rPr lang="zh-CN" altLang="en-US" dirty="0" smtClean="0"/>
              <a:t>结果</a:t>
            </a:r>
            <a:endParaRPr lang="zh-CN" altLang="en-US" dirty="0"/>
          </a:p>
          <a:p>
            <a:endParaRPr lang="zh-CN" altLang="en-US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015851" y="4888407"/>
            <a:ext cx="51122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 接下来介绍</a:t>
            </a:r>
            <a:r>
              <a:rPr lang="en-US" altLang="zh-CN" sz="2100" dirty="0"/>
              <a:t>DBSCAN</a:t>
            </a:r>
            <a:r>
              <a:rPr lang="zh-CN" altLang="en-US" sz="2100" dirty="0"/>
              <a:t>这一密度聚类算法。</a:t>
            </a:r>
          </a:p>
        </p:txBody>
      </p:sp>
    </p:spTree>
    <p:extLst>
      <p:ext uri="{BB962C8B-B14F-4D97-AF65-F5344CB8AC3E}">
        <p14:creationId xmlns:p14="http://schemas.microsoft.com/office/powerpoint/2010/main" val="2585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DBSCAN</a:t>
                </a:r>
                <a:r>
                  <a:rPr lang="zh-CN" altLang="en-US" dirty="0"/>
                  <a:t>算法：基于一组“邻域”</a:t>
                </a:r>
                <a:r>
                  <a:rPr lang="zh-CN" altLang="en-US" dirty="0" smtClean="0"/>
                  <a:t>参数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MinPts</m:t>
                        </m:r>
                      </m:e>
                    </m:d>
                  </m:oMath>
                </a14:m>
                <a:r>
                  <a:rPr lang="zh-CN" altLang="en-US" dirty="0" smtClean="0"/>
                  <a:t>来</a:t>
                </a:r>
                <a:r>
                  <a:rPr lang="zh-CN" altLang="en-US" dirty="0"/>
                  <a:t>刻画样本分布的紧密程度。</a:t>
                </a:r>
              </a:p>
              <a:p>
                <a:r>
                  <a:rPr lang="zh-CN" altLang="en-US" dirty="0"/>
                  <a:t>基本概念：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28650" y="2794369"/>
                <a:ext cx="8182338" cy="35278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，其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邻域包含样本集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/>
                  <a:t>中与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的距离不大于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的样本；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核心</a:t>
                </a:r>
                <a:r>
                  <a:rPr lang="zh-CN" altLang="en-US" dirty="0"/>
                  <a:t>对象：若样本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邻域至少包含</a:t>
                </a:r>
                <a:r>
                  <a:rPr lang="en-US" altLang="zh-CN" dirty="0" err="1"/>
                  <a:t>MinPts</a:t>
                </a:r>
                <a:r>
                  <a:rPr lang="zh-CN" altLang="en-US" dirty="0"/>
                  <a:t>个样本，则该样本点</a:t>
                </a:r>
                <a:r>
                  <a:rPr lang="zh-CN" altLang="en-US" dirty="0" smtClean="0"/>
                  <a:t>为核心</a:t>
                </a:r>
                <a:r>
                  <a:rPr lang="zh-CN" altLang="en-US" dirty="0"/>
                  <a:t>对象；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密度</a:t>
                </a:r>
                <a:r>
                  <a:rPr lang="zh-CN" altLang="en-US" dirty="0"/>
                  <a:t>直达：若样本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位于样本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/>
                  <a:t>邻域中，且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是一个核心对象，则称样本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密度直达；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密度</a:t>
                </a:r>
                <a:r>
                  <a:rPr lang="zh-CN" altLang="en-US" dirty="0"/>
                  <a:t>可达：对样本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，若存在样本序列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zh-CN" altLang="en-US" dirty="0"/>
                  <a:t> 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密度直达，则该两样本密度可达；      </a:t>
                </a:r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endParaRPr lang="en-US" altLang="zh-CN" dirty="0" smtClean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密度</a:t>
                </a:r>
                <a:r>
                  <a:rPr lang="zh-CN" altLang="en-US" dirty="0"/>
                  <a:t>相连：对样本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，若存在样本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使得两样本均由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密度可达，则称该两样本密度相连。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794369"/>
                <a:ext cx="8182338" cy="3527889"/>
              </a:xfrm>
              <a:prstGeom prst="rect">
                <a:avLst/>
              </a:prstGeom>
              <a:blipFill>
                <a:blip r:embed="rId3"/>
                <a:stretch>
                  <a:fillRect l="-447" t="-864" r="-3428" b="-1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63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一个例子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dirty="0"/>
                  <a:t>，则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虚线显示</a:t>
                </a:r>
                <a:r>
                  <a:rPr lang="zh-CN" altLang="en-US" dirty="0" smtClean="0"/>
                  <a:t>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zh-CN" altLang="en-US" dirty="0" smtClean="0"/>
                  <a:t>领域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是核心对象。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密度直达。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密度可达。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dirty="0"/>
                  <a:t>密度相连。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42" y="1668127"/>
            <a:ext cx="5264994" cy="248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对“簇”的定义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由密度可达关系导出的最大密度相连样本集合。</a:t>
                </a:r>
                <a:endParaRPr lang="en-US" altLang="zh-CN" dirty="0"/>
              </a:p>
              <a:p>
                <a:r>
                  <a:rPr lang="zh-CN" altLang="en-US" dirty="0"/>
                  <a:t>对“簇”的形式化描述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zh-CN" altLang="en-US" dirty="0"/>
                  <a:t>给定领域参数，簇是满足以下性质的非空样本子集：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连接</a:t>
                </a:r>
                <a:r>
                  <a:rPr lang="zh-CN" altLang="en-US" dirty="0" smtClean="0"/>
                  <a:t>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密度相连</a:t>
                </a: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:r>
                  <a:rPr lang="zh-CN" altLang="en-US" dirty="0"/>
                  <a:t>最大性：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密度可达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6619" y="4416240"/>
                <a:ext cx="8026400" cy="741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100" dirty="0"/>
                  <a:t> </a:t>
                </a:r>
                <a:r>
                  <a:rPr lang="zh-CN" altLang="en-US" sz="2100" dirty="0"/>
                  <a:t>实际上，若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100" dirty="0"/>
                  <a:t>为核心对象，由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100" dirty="0"/>
                  <a:t>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zh-CN" altLang="en-US" sz="2100" i="1">
                            <a:latin typeface="Cambria Math" panose="02040503050406030204" pitchFamily="18" charset="0"/>
                          </a:rPr>
                          <m:t>密度可达</m:t>
                        </m:r>
                      </m:e>
                    </m:d>
                  </m:oMath>
                </a14:m>
                <a:r>
                  <a:rPr lang="zh-CN" altLang="en-US" sz="2100" dirty="0"/>
                  <a:t>，则</a:t>
                </a:r>
                <a14:m>
                  <m:oMath xmlns:m="http://schemas.openxmlformats.org/officeDocument/2006/math">
                    <m:r>
                      <a:rPr lang="en-US" altLang="zh-CN" sz="21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100" dirty="0"/>
                  <a:t>为满足连接性与最大性的簇。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19" y="4416240"/>
                <a:ext cx="8026400" cy="741613"/>
              </a:xfrm>
              <a:prstGeom prst="rect">
                <a:avLst/>
              </a:prstGeom>
              <a:blipFill>
                <a:blip r:embed="rId3"/>
                <a:stretch>
                  <a:fillRect l="-76" t="-4918" r="-912" b="-155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23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7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8839" y="11438"/>
            <a:ext cx="5763491" cy="6846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9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pic>
        <p:nvPicPr>
          <p:cNvPr id="7" name="Picture 3" descr="G:\Users\lamda\Desktop\figures\DBSCAN_fig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12929" y="1145309"/>
            <a:ext cx="6125910" cy="5269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073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聚类性能度量，亦称为聚类“有效性指标”（</a:t>
            </a:r>
            <a:r>
              <a:rPr lang="en-US" altLang="zh-CN" sz="2400" dirty="0"/>
              <a:t>validity index</a:t>
            </a:r>
            <a:r>
              <a:rPr lang="en-US" altLang="en-US" sz="2400" dirty="0"/>
              <a:t>）</a:t>
            </a:r>
          </a:p>
          <a:p>
            <a:r>
              <a:rPr lang="zh-CN" altLang="en-US" sz="2400" dirty="0"/>
              <a:t>直观来讲：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077058" y="2903529"/>
            <a:ext cx="69898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zh-CN" altLang="en-US" dirty="0" smtClean="0"/>
              <a:t>希望</a:t>
            </a:r>
            <a:r>
              <a:rPr lang="zh-CN" altLang="en-US" dirty="0"/>
              <a:t>“物以类聚”，即</a:t>
            </a:r>
            <a:r>
              <a:rPr lang="zh-CN" altLang="en-US" dirty="0">
                <a:solidFill>
                  <a:srgbClr val="FF0000"/>
                </a:solidFill>
              </a:rPr>
              <a:t>同一簇</a:t>
            </a:r>
            <a:r>
              <a:rPr lang="zh-CN" altLang="en-US" dirty="0"/>
              <a:t>的样本尽可能</a:t>
            </a:r>
            <a:r>
              <a:rPr lang="zh-CN" altLang="en-US" dirty="0">
                <a:solidFill>
                  <a:srgbClr val="FF0000"/>
                </a:solidFill>
              </a:rPr>
              <a:t>彼此相似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不同簇</a:t>
            </a:r>
            <a:r>
              <a:rPr lang="zh-CN" altLang="en-US" dirty="0"/>
              <a:t>的样本</a:t>
            </a:r>
            <a:r>
              <a:rPr lang="zh-CN" altLang="en-US" dirty="0">
                <a:solidFill>
                  <a:srgbClr val="FF0000"/>
                </a:solidFill>
              </a:rPr>
              <a:t>尽可能不同</a:t>
            </a:r>
            <a:r>
              <a:rPr lang="zh-CN" altLang="en-US" dirty="0"/>
              <a:t>。换言之，聚类结果的“簇内相似度”（</a:t>
            </a:r>
            <a:r>
              <a:rPr lang="en-US" altLang="zh-CN" dirty="0"/>
              <a:t>intra-cluster similarity</a:t>
            </a:r>
            <a:r>
              <a:rPr lang="en-US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高</a:t>
            </a:r>
            <a:r>
              <a:rPr lang="zh-CN" altLang="en-US" dirty="0"/>
              <a:t>，且“簇间相似度”（</a:t>
            </a:r>
            <a:r>
              <a:rPr lang="en-US" altLang="en-US" dirty="0"/>
              <a:t>inter-cluster similarity）</a:t>
            </a:r>
            <a:r>
              <a:rPr lang="zh-CN" altLang="en-US" dirty="0">
                <a:solidFill>
                  <a:srgbClr val="FF0000"/>
                </a:solidFill>
              </a:rPr>
              <a:t>低</a:t>
            </a:r>
            <a:r>
              <a:rPr lang="zh-CN" altLang="en-US" dirty="0"/>
              <a:t>，这样的聚类效果</a:t>
            </a:r>
            <a:r>
              <a:rPr lang="zh-CN" altLang="en-US" dirty="0" smtClean="0"/>
              <a:t>较好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79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/>
              <a:t>层次聚类试图在不同层次对数据集进行划分，从而形成树形的聚类结构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0">
              <a:defRPr/>
            </a:pPr>
            <a:endParaRPr lang="en-US" altLang="zh-CN" dirty="0" smtClean="0"/>
          </a:p>
          <a:p>
            <a:pPr lvl="0">
              <a:defRPr/>
            </a:pPr>
            <a:r>
              <a:rPr lang="zh-CN" altLang="en-US" dirty="0" smtClean="0"/>
              <a:t>数据</a:t>
            </a:r>
            <a:r>
              <a:rPr lang="zh-CN" altLang="en-US" dirty="0"/>
              <a:t>集划分既可采用“自底向上”的聚合策略，也可采用“自顶向下”的分拆策略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lvl="0" indent="0">
              <a:buNone/>
              <a:defRPr/>
            </a:pPr>
            <a:r>
              <a:rPr lang="en-US" altLang="zh-CN" dirty="0" smtClean="0"/>
              <a:t>        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AGNES</a:t>
            </a:r>
            <a:r>
              <a:rPr lang="zh-CN" altLang="en-US" dirty="0"/>
              <a:t>算法（自底向上的层次聚类算法）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97674" y="2520635"/>
            <a:ext cx="7451076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100" dirty="0" smtClean="0"/>
              <a:t>将</a:t>
            </a:r>
            <a:r>
              <a:rPr lang="zh-CN" altLang="en-US" sz="2100" dirty="0"/>
              <a:t>样本中的每一个样本看做一个初始聚类</a:t>
            </a:r>
            <a:r>
              <a:rPr lang="zh-CN" altLang="en-US" sz="2100" dirty="0" smtClean="0"/>
              <a:t>簇</a:t>
            </a:r>
            <a:endParaRPr lang="en-US" altLang="zh-CN" sz="2100" dirty="0" smtClean="0"/>
          </a:p>
        </p:txBody>
      </p:sp>
      <p:sp>
        <p:nvSpPr>
          <p:cNvPr id="8" name="矩形 7"/>
          <p:cNvSpPr/>
          <p:nvPr/>
        </p:nvSpPr>
        <p:spPr>
          <a:xfrm>
            <a:off x="226422" y="3154043"/>
            <a:ext cx="1151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dirty="0"/>
              <a:t>未</a:t>
            </a:r>
            <a:r>
              <a:rPr lang="zh-CN" altLang="en-US" dirty="0" smtClean="0"/>
              <a:t>到</a:t>
            </a:r>
            <a:r>
              <a:rPr lang="zh-CN" altLang="en-US" dirty="0"/>
              <a:t>预</a:t>
            </a:r>
            <a:r>
              <a:rPr lang="zh-CN" altLang="en-US" dirty="0" smtClean="0"/>
              <a:t>设聚类簇数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397674" y="4064524"/>
            <a:ext cx="7451076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100" dirty="0" smtClean="0"/>
              <a:t>在</a:t>
            </a:r>
            <a:r>
              <a:rPr lang="zh-CN" altLang="en-US" sz="2100" dirty="0"/>
              <a:t>算法运行的每一步中找出距离最近的两个聚类簇进行</a:t>
            </a:r>
            <a:r>
              <a:rPr lang="zh-CN" altLang="en-US" sz="2100" dirty="0" smtClean="0"/>
              <a:t>合并</a:t>
            </a:r>
            <a:endParaRPr lang="en-US" altLang="zh-CN" sz="2100" dirty="0"/>
          </a:p>
        </p:txBody>
      </p:sp>
      <p:sp>
        <p:nvSpPr>
          <p:cNvPr id="10" name="椭圆 9"/>
          <p:cNvSpPr/>
          <p:nvPr/>
        </p:nvSpPr>
        <p:spPr>
          <a:xfrm>
            <a:off x="942951" y="2548384"/>
            <a:ext cx="360000" cy="36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942951" y="4092273"/>
            <a:ext cx="360000" cy="3600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2" name="上弧形箭头 11"/>
          <p:cNvSpPr/>
          <p:nvPr/>
        </p:nvSpPr>
        <p:spPr>
          <a:xfrm rot="16200000">
            <a:off x="-388606" y="3094749"/>
            <a:ext cx="1737330" cy="644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6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这里两个聚类簇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的距离，可以有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种度量方式。</a:t>
                </a:r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>
                  <a:buNone/>
                </a:pP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2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43063" y="2549621"/>
                <a:ext cx="5768109" cy="19936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dirty="0"/>
                  <a:t>最小距离：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dirty="0"/>
                  <a:t>最大距离：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𝑑𝑖𝑠𝑡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  <a:p>
                <a:pPr>
                  <a:buNone/>
                </a:pPr>
                <a:endParaRPr lang="zh-CN" altLang="en-US" dirty="0"/>
              </a:p>
              <a:p>
                <a:pPr>
                  <a:buNone/>
                </a:pPr>
                <a:r>
                  <a:rPr lang="zh-CN" altLang="en-US" dirty="0"/>
                  <a:t>平均距离：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2549621"/>
                <a:ext cx="5768109" cy="1993623"/>
              </a:xfrm>
              <a:prstGeom prst="rect">
                <a:avLst/>
              </a:prstGeom>
              <a:blipFill>
                <a:blip r:embed="rId3"/>
                <a:stretch>
                  <a:fillRect l="-951" t="-612" b="-27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7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7120" y="20320"/>
            <a:ext cx="5299048" cy="67471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58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AGNES</a:t>
            </a:r>
            <a:r>
              <a:rPr lang="zh-CN" altLang="en-US" dirty="0"/>
              <a:t>算法树状图：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9532" y="1959441"/>
            <a:ext cx="6064250" cy="45566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99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90" y="1244711"/>
            <a:ext cx="5929110" cy="526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5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给定任意的两个相同长度向量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 smtClean="0"/>
                  <a:t>，其余弦距离为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 smtClean="0"/>
                  <a:t>，证明余弦距离不满足传递性，而余弦夹角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ar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ccos</m:t>
                    </m:r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zh-CN" altLang="en-US" dirty="0" smtClean="0"/>
                  <a:t>满足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 smtClean="0"/>
                  <a:t>证明</a:t>
                </a:r>
                <a:r>
                  <a:rPr lang="en-US" altLang="zh-CN" dirty="0"/>
                  <a:t>k</a:t>
                </a:r>
                <a:r>
                  <a:rPr lang="en-US" altLang="zh-CN" dirty="0" smtClean="0"/>
                  <a:t>-means</a:t>
                </a:r>
                <a:r>
                  <a:rPr lang="zh-CN" altLang="en-US" dirty="0" smtClean="0"/>
                  <a:t>算法</a:t>
                </a:r>
                <a:r>
                  <a:rPr lang="zh-CN" altLang="en-US" dirty="0" smtClean="0"/>
                  <a:t>的</a:t>
                </a:r>
                <a:r>
                  <a:rPr lang="zh-CN" altLang="en-US" dirty="0" smtClean="0"/>
                  <a:t>收敛性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在</a:t>
                </a:r>
                <a:r>
                  <a:rPr lang="en-US" altLang="zh-CN" dirty="0"/>
                  <a:t>k</a:t>
                </a:r>
                <a:r>
                  <a:rPr lang="en-US" altLang="zh-CN" dirty="0" smtClean="0"/>
                  <a:t>-means</a:t>
                </a:r>
                <a:r>
                  <a:rPr lang="zh-CN" altLang="en-US" dirty="0" smtClean="0"/>
                  <a:t>算法中替换欧式距离为其他任意的度量，请问“聚类簇”中心如何计算？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0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聚类性能度量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zh-CN" altLang="en-US" dirty="0"/>
          </a:p>
          <a:p>
            <a:pPr lvl="1"/>
            <a:r>
              <a:rPr lang="zh-CN" altLang="en-US" dirty="0"/>
              <a:t>外部指标 </a:t>
            </a:r>
            <a:r>
              <a:rPr lang="en-US" altLang="zh-CN" dirty="0"/>
              <a:t>(</a:t>
            </a:r>
            <a:r>
              <a:rPr lang="en-US" altLang="en-US" dirty="0"/>
              <a:t>external index)</a:t>
            </a:r>
            <a:endParaRPr lang="en-US" altLang="zh-CN" dirty="0"/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将聚类结果与某个“参考模型”</a:t>
            </a:r>
            <a:r>
              <a:rPr lang="en-US" altLang="zh-CN" dirty="0"/>
              <a:t>(reference model)</a:t>
            </a:r>
            <a:r>
              <a:rPr lang="zh-CN" altLang="en-US" dirty="0"/>
              <a:t>进行</a:t>
            </a:r>
            <a:r>
              <a:rPr lang="zh-CN" altLang="en-US" dirty="0" smtClean="0"/>
              <a:t>比较</a:t>
            </a:r>
            <a:endParaRPr lang="en-US" altLang="zh-CN" dirty="0" smtClean="0"/>
          </a:p>
          <a:p>
            <a:pPr marL="325800" lvl="1" indent="0">
              <a:buNone/>
            </a:pPr>
            <a:endParaRPr lang="zh-CN" altLang="en-US" dirty="0"/>
          </a:p>
          <a:p>
            <a:pPr lvl="1"/>
            <a:r>
              <a:rPr lang="zh-CN" altLang="en-US" dirty="0"/>
              <a:t>内部指标 </a:t>
            </a:r>
            <a:r>
              <a:rPr lang="en-US" altLang="zh-CN" dirty="0"/>
              <a:t>(</a:t>
            </a:r>
            <a:r>
              <a:rPr lang="en-US" altLang="en-US" dirty="0"/>
              <a:t>internal index)</a:t>
            </a:r>
          </a:p>
          <a:p>
            <a:pPr marL="32580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直接考察聚类结果而不用任何参考</a:t>
            </a:r>
            <a:r>
              <a:rPr lang="zh-CN" altLang="en-US" dirty="0" smtClean="0"/>
              <a:t>模型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</a:t>
            </a:r>
            <a:r>
              <a:rPr lang="zh-CN" altLang="en-US" dirty="0" smtClean="0"/>
              <a:t>度量</a:t>
            </a:r>
            <a:r>
              <a:rPr lang="en-US" altLang="zh-CN" dirty="0" smtClean="0"/>
              <a:t>—</a:t>
            </a:r>
            <a:r>
              <a:rPr lang="zh-CN" altLang="en-US" dirty="0"/>
              <a:t>外部指标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，通过聚类给出的簇划分为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参考模型给出的簇划分为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⋆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 smtClean="0"/>
                  <a:t>分别表示与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zh-CN" altLang="en-US" dirty="0" smtClean="0"/>
                  <a:t>对应的簇标记向量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71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外部指标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将样本两两配对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Jaccard</a:t>
            </a:r>
            <a:r>
              <a:rPr lang="zh-CN" altLang="en-US" dirty="0"/>
              <a:t>系数（</a:t>
            </a:r>
            <a:r>
              <a:rPr lang="en-US" altLang="zh-CN" dirty="0" err="1"/>
              <a:t>Jaccard</a:t>
            </a:r>
            <a:r>
              <a:rPr lang="en-US" altLang="zh-CN" dirty="0"/>
              <a:t> Coefficient, JC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FM</a:t>
            </a:r>
            <a:r>
              <a:rPr lang="zh-CN" altLang="en-US" dirty="0"/>
              <a:t>指数（</a:t>
            </a:r>
            <a:r>
              <a:rPr lang="en-US" altLang="zh-CN" dirty="0"/>
              <a:t>Fowlkes and Mallows Index, FMI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Rand</a:t>
            </a:r>
            <a:r>
              <a:rPr lang="zh-CN" altLang="en-US" dirty="0"/>
              <a:t>指数（</a:t>
            </a:r>
            <a:r>
              <a:rPr lang="en-US" altLang="zh-CN" dirty="0"/>
              <a:t>Rand Index, RI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565030" y="2079907"/>
                <a:ext cx="5697415" cy="140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𝐷𝐷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≠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30" y="2079907"/>
                <a:ext cx="5697415" cy="1405513"/>
              </a:xfrm>
              <a:prstGeom prst="rect">
                <a:avLst/>
              </a:prstGeom>
              <a:blipFill>
                <a:blip r:embed="rId2"/>
                <a:stretch>
                  <a:fillRect b="-1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241184" y="3662717"/>
                <a:ext cx="1708416" cy="571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𝐽𝐶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4" y="3662717"/>
                <a:ext cx="1708416" cy="5713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047753" y="4467368"/>
                <a:ext cx="2381421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𝐹𝑀𝐼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753" y="4467368"/>
                <a:ext cx="2381421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41184" y="5259286"/>
                <a:ext cx="1778115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𝑅𝐼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184" y="5259286"/>
                <a:ext cx="1778115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1916723" y="6096053"/>
                <a:ext cx="54424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上述性能度量的结果值均在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之间</m:t>
                    </m:r>
                  </m:oMath>
                </a14:m>
                <a:r>
                  <a:rPr lang="zh-CN" altLang="en-US" dirty="0" smtClean="0"/>
                  <a:t>，值越大越好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23" y="6096053"/>
                <a:ext cx="5442439" cy="369332"/>
              </a:xfrm>
              <a:prstGeom prst="rect">
                <a:avLst/>
              </a:prstGeom>
              <a:blipFill>
                <a:blip r:embed="rId6"/>
                <a:stretch>
                  <a:fillRect l="-89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8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内部</a:t>
            </a:r>
            <a:r>
              <a:rPr lang="zh-CN" altLang="en-US" dirty="0"/>
              <a:t>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考虑聚类结果的簇划分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953395" y="1261938"/>
                <a:ext cx="2954216" cy="89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95" y="1261938"/>
                <a:ext cx="2954216" cy="895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48284" y="2076401"/>
                <a:ext cx="47767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082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CN" sz="1600" i="1">
                                  <a:solidFill>
                                    <a:srgbClr val="0082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082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008200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0082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4" y="2076401"/>
                <a:ext cx="4776781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/>
          <p:cNvGrpSpPr/>
          <p:nvPr/>
        </p:nvGrpSpPr>
        <p:grpSpPr>
          <a:xfrm>
            <a:off x="734228" y="2490457"/>
            <a:ext cx="7165591" cy="4158761"/>
            <a:chOff x="734228" y="2490457"/>
            <a:chExt cx="7165591" cy="4158761"/>
          </a:xfrm>
        </p:grpSpPr>
        <p:grpSp>
          <p:nvGrpSpPr>
            <p:cNvPr id="8" name="组合 7"/>
            <p:cNvGrpSpPr/>
            <p:nvPr/>
          </p:nvGrpSpPr>
          <p:grpSpPr>
            <a:xfrm>
              <a:off x="734228" y="2490457"/>
              <a:ext cx="7165591" cy="4158761"/>
              <a:chOff x="989204" y="2048608"/>
              <a:chExt cx="7165591" cy="4158761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5"/>
              <a:srcRect t="31293" b="6576"/>
              <a:stretch/>
            </p:blipFill>
            <p:spPr>
              <a:xfrm>
                <a:off x="989204" y="2048608"/>
                <a:ext cx="7165591" cy="4158761"/>
              </a:xfrm>
              <a:prstGeom prst="rect">
                <a:avLst/>
              </a:prstGeom>
            </p:spPr>
          </p:pic>
          <p:sp>
            <p:nvSpPr>
              <p:cNvPr id="10" name="矩形 9"/>
              <p:cNvSpPr/>
              <p:nvPr/>
            </p:nvSpPr>
            <p:spPr>
              <a:xfrm>
                <a:off x="2582054" y="4014787"/>
                <a:ext cx="380223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145996" y="3916973"/>
                <a:ext cx="573516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092146" y="3399448"/>
                <a:ext cx="55287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041471" y="3303221"/>
                <a:ext cx="55287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4921694" y="3272747"/>
                <a:ext cx="156219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4860496" y="4418623"/>
                <a:ext cx="829104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5533596" y="5790223"/>
                <a:ext cx="2365804" cy="2051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102520" y="2602704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2520" y="2602704"/>
                  <a:ext cx="204787" cy="223837"/>
                </a:xfrm>
                <a:prstGeom prst="rect">
                  <a:avLst/>
                </a:prstGeom>
                <a:blipFill>
                  <a:blip r:embed="rId6"/>
                  <a:stretch>
                    <a:fillRect l="-24242" r="-2121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2553479" y="322936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3479" y="3229362"/>
                  <a:ext cx="204787" cy="223837"/>
                </a:xfrm>
                <a:prstGeom prst="rect">
                  <a:avLst/>
                </a:prstGeom>
                <a:blipFill>
                  <a:blip r:embed="rId7"/>
                  <a:stretch>
                    <a:fillRect l="-24242" r="-24242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1223473" y="439675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3473" y="4396752"/>
                  <a:ext cx="204787" cy="223837"/>
                </a:xfrm>
                <a:prstGeom prst="rect">
                  <a:avLst/>
                </a:prstGeom>
                <a:blipFill>
                  <a:blip r:embed="rId8"/>
                  <a:stretch>
                    <a:fillRect l="-24242" r="-2424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4067667" y="4284833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667" y="4284833"/>
                  <a:ext cx="204787" cy="223837"/>
                </a:xfrm>
                <a:prstGeom prst="rect">
                  <a:avLst/>
                </a:prstGeom>
                <a:blipFill>
                  <a:blip r:embed="rId9"/>
                  <a:stretch>
                    <a:fillRect l="-20588" r="-20588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3015154" y="589455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154" y="5894558"/>
                  <a:ext cx="204787" cy="223837"/>
                </a:xfrm>
                <a:prstGeom prst="rect">
                  <a:avLst/>
                </a:prstGeom>
                <a:blipFill>
                  <a:blip r:embed="rId10"/>
                  <a:stretch>
                    <a:fillRect l="-24242" r="-2424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4450554" y="6232072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554" y="6232072"/>
                  <a:ext cx="204787" cy="223837"/>
                </a:xfrm>
                <a:prstGeom prst="rect">
                  <a:avLst/>
                </a:prstGeom>
                <a:blipFill>
                  <a:blip r:embed="rId11"/>
                  <a:stretch>
                    <a:fillRect l="-20588" r="-23529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5836713" y="4014453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6713" y="4014453"/>
                  <a:ext cx="204787" cy="223837"/>
                </a:xfrm>
                <a:prstGeom prst="rect">
                  <a:avLst/>
                </a:prstGeom>
                <a:blipFill>
                  <a:blip r:embed="rId12"/>
                  <a:stretch>
                    <a:fillRect l="-20588" r="-20588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5851002" y="576484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002" y="5764848"/>
                  <a:ext cx="204787" cy="223837"/>
                </a:xfrm>
                <a:prstGeom prst="rect">
                  <a:avLst/>
                </a:prstGeom>
                <a:blipFill>
                  <a:blip r:embed="rId13"/>
                  <a:stretch>
                    <a:fillRect l="-24242" r="-24242" b="-1388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7081347" y="4873488"/>
                  <a:ext cx="204787" cy="2238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1347" y="4873488"/>
                  <a:ext cx="204787" cy="223837"/>
                </a:xfrm>
                <a:prstGeom prst="rect">
                  <a:avLst/>
                </a:prstGeom>
                <a:blipFill>
                  <a:blip r:embed="rId14"/>
                  <a:stretch>
                    <a:fillRect l="-24242" r="-21212" b="-1351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-30307" y="6263278"/>
                <a:ext cx="4200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FF060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CN" sz="1600" i="1">
                                  <a:solidFill>
                                    <a:srgbClr val="FF060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FF0606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FF0606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FF0606"/>
                  </a:solidFill>
                </a:endParaRPr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307" y="6263278"/>
                <a:ext cx="4200367" cy="338554"/>
              </a:xfrm>
              <a:prstGeom prst="rect">
                <a:avLst/>
              </a:prstGeom>
              <a:blipFill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314027" y="3278656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27" y="3278656"/>
                <a:ext cx="1257973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996530" y="4688822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530" y="4688822"/>
                <a:ext cx="1257973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4479117" y="4706970"/>
                <a:ext cx="12579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17" y="4706970"/>
                <a:ext cx="1257973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711683" y="6291823"/>
                <a:ext cx="47767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1600" b="0" i="1" smtClean="0">
                              <a:solidFill>
                                <a:srgbClr val="0A0A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0" i="1" smtClean="0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1600" i="1">
                                  <a:solidFill>
                                    <a:srgbClr val="0A0A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solidFill>
                                        <a:srgbClr val="0A0AFF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sz="1600" b="0" i="1" smtClean="0">
                          <a:solidFill>
                            <a:srgbClr val="0A0AFF"/>
                          </a:solidFill>
                          <a:latin typeface="Cambria Math" panose="02040503050406030204" pitchFamily="18" charset="0"/>
                        </a:rPr>
                        <m:t>/3</m:t>
                      </m:r>
                    </m:oMath>
                  </m:oMathPara>
                </a14:m>
                <a:endParaRPr lang="zh-CN" altLang="en-US" sz="1600" dirty="0">
                  <a:solidFill>
                    <a:srgbClr val="0A0AFF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683" y="6291823"/>
                <a:ext cx="4776781" cy="338554"/>
              </a:xfrm>
              <a:prstGeom prst="rect">
                <a:avLst/>
              </a:prstGeom>
              <a:blipFill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本框 46"/>
          <p:cNvSpPr txBox="1"/>
          <p:nvPr/>
        </p:nvSpPr>
        <p:spPr>
          <a:xfrm>
            <a:off x="5766819" y="994079"/>
            <a:ext cx="20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簇内样本平均距离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809026" y="2442825"/>
                <a:ext cx="2954216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𝑐𝑒𝑛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026" y="2442825"/>
                <a:ext cx="2954216" cy="411395"/>
              </a:xfrm>
              <a:prstGeom prst="rect">
                <a:avLst/>
              </a:prstGeom>
              <a:blipFill>
                <a:blip r:embed="rId20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/>
              <p:cNvSpPr txBox="1"/>
              <p:nvPr/>
            </p:nvSpPr>
            <p:spPr>
              <a:xfrm>
                <a:off x="4605520" y="2932525"/>
                <a:ext cx="4628244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𝐷𝐵𝐼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𝑎𝑣𝑔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𝑎𝑣𝑔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𝑐𝑒𝑛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520" y="2932525"/>
                <a:ext cx="4628244" cy="9840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本框 45"/>
          <p:cNvSpPr txBox="1"/>
          <p:nvPr/>
        </p:nvSpPr>
        <p:spPr>
          <a:xfrm>
            <a:off x="7081348" y="4087050"/>
            <a:ext cx="170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DBI</a:t>
            </a:r>
            <a:r>
              <a:rPr lang="zh-CN" altLang="en-US" b="1" dirty="0" smtClean="0">
                <a:solidFill>
                  <a:srgbClr val="FF0000"/>
                </a:solidFill>
              </a:rPr>
              <a:t>越小越好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766819" y="2081315"/>
            <a:ext cx="2086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簇中心点的距离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89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40" grpId="0"/>
      <p:bldP spid="41" grpId="0"/>
      <p:bldP spid="42" grpId="0"/>
      <p:bldP spid="43" grpId="0"/>
      <p:bldP spid="20" grpId="0"/>
      <p:bldP spid="47" grpId="0"/>
      <p:bldP spid="18" grpId="0"/>
      <p:bldP spid="44" grpId="0"/>
      <p:bldP spid="46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性能度量</a:t>
            </a:r>
            <a:r>
              <a:rPr lang="en-US" altLang="zh-CN" dirty="0"/>
              <a:t>—</a:t>
            </a:r>
            <a:r>
              <a:rPr lang="zh-CN" altLang="en-US" dirty="0"/>
              <a:t>内部指标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考虑聚类结果的簇划分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1252" t="2886" r="2066" b="24225"/>
          <a:stretch/>
        </p:blipFill>
        <p:spPr>
          <a:xfrm>
            <a:off x="808490" y="2886548"/>
            <a:ext cx="4519019" cy="34069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08490" y="2077578"/>
                <a:ext cx="3689087" cy="536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0" y="2077578"/>
                <a:ext cx="3689087" cy="53675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872173" y="2077578"/>
                <a:ext cx="3358612" cy="510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dia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m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73" y="2077578"/>
                <a:ext cx="3358612" cy="510333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4927181" y="3754315"/>
                <a:ext cx="3988497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lim>
                                  </m:limLow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𝑑𝑖𝑠𝑡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𝐶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limLow>
                                                <m:limLow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limLow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b="0" i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max</m:t>
                                                  </m:r>
                                                </m:e>
                                                <m:lim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1≤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≤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lim>
                                              </m:limLow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diam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altLang="zh-CN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𝐶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altLang="zh-CN" b="0" i="1" smtClean="0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181" y="3754315"/>
                <a:ext cx="3988497" cy="984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6551479" y="503812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DI</a:t>
            </a:r>
            <a:r>
              <a:rPr lang="zh-CN" altLang="en-US" b="1" dirty="0" smtClean="0">
                <a:solidFill>
                  <a:srgbClr val="FF0000"/>
                </a:solidFill>
              </a:rPr>
              <a:t>越</a:t>
            </a:r>
            <a:r>
              <a:rPr lang="zh-CN" altLang="en-US" b="1" dirty="0">
                <a:solidFill>
                  <a:srgbClr val="FF0000"/>
                </a:solidFill>
              </a:rPr>
              <a:t>大</a:t>
            </a:r>
            <a:r>
              <a:rPr lang="zh-CN" altLang="en-US" b="1" dirty="0" smtClean="0">
                <a:solidFill>
                  <a:srgbClr val="FF0000"/>
                </a:solidFill>
              </a:rPr>
              <a:t>越好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7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1582</Words>
  <Application>Microsoft Office PowerPoint</Application>
  <PresentationFormat>全屏显示(4:3)</PresentationFormat>
  <Paragraphs>516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2" baseType="lpstr">
      <vt:lpstr>等线</vt:lpstr>
      <vt:lpstr>微软雅黑</vt:lpstr>
      <vt:lpstr>Arial</vt:lpstr>
      <vt:lpstr>Cambria Math</vt:lpstr>
      <vt:lpstr>Times New Roman</vt:lpstr>
      <vt:lpstr>Office 主题​​</vt:lpstr>
      <vt:lpstr>第九章：聚类</vt:lpstr>
      <vt:lpstr>机器学习分类</vt:lpstr>
      <vt:lpstr>聚类</vt:lpstr>
      <vt:lpstr>性能度量</vt:lpstr>
      <vt:lpstr>性能度量</vt:lpstr>
      <vt:lpstr>性能度量—外部指标</vt:lpstr>
      <vt:lpstr>性能度量—外部指标</vt:lpstr>
      <vt:lpstr>性能度量—内部指标</vt:lpstr>
      <vt:lpstr>性能度量—内部指标</vt:lpstr>
      <vt:lpstr>距离计算</vt:lpstr>
      <vt:lpstr>距离计算</vt:lpstr>
      <vt:lpstr>距离计算</vt:lpstr>
      <vt:lpstr>原型聚类</vt:lpstr>
      <vt:lpstr>原型聚类—K均值</vt:lpstr>
      <vt:lpstr>原型聚类—K均值</vt:lpstr>
      <vt:lpstr>原型聚类—K均值</vt:lpstr>
      <vt:lpstr>原型聚类—K均值</vt:lpstr>
      <vt:lpstr>原型聚类—K均值</vt:lpstr>
      <vt:lpstr>原型聚类—K均值</vt:lpstr>
      <vt:lpstr>原型聚类—K均值</vt:lpstr>
      <vt:lpstr>k均值算法实例</vt:lpstr>
      <vt:lpstr>k均值算法实例</vt:lpstr>
      <vt:lpstr>k均值算法实例</vt:lpstr>
      <vt:lpstr>原型聚类—学习向量量化</vt:lpstr>
      <vt:lpstr>原型聚类—学习向量量化</vt:lpstr>
      <vt:lpstr>原型聚类—学习向量量化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密度聚类</vt:lpstr>
      <vt:lpstr>密度聚类</vt:lpstr>
      <vt:lpstr>密度聚类</vt:lpstr>
      <vt:lpstr>密度聚类</vt:lpstr>
      <vt:lpstr>密度聚类</vt:lpstr>
      <vt:lpstr>密度聚类</vt:lpstr>
      <vt:lpstr>层次聚类</vt:lpstr>
      <vt:lpstr>层次聚类</vt:lpstr>
      <vt:lpstr>层次聚类</vt:lpstr>
      <vt:lpstr>层次聚类</vt:lpstr>
      <vt:lpstr>层次聚类</vt:lpstr>
      <vt:lpstr>层次聚类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266</cp:revision>
  <dcterms:created xsi:type="dcterms:W3CDTF">2020-09-10T02:05:53Z</dcterms:created>
  <dcterms:modified xsi:type="dcterms:W3CDTF">2022-10-31T06:02:33Z</dcterms:modified>
</cp:coreProperties>
</file>